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66" r:id="rId3"/>
    <p:sldId id="265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8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1B2BAB-0BB9-4A2B-9436-FF32F8B0CE18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D276B96-156E-4322-A965-A8858EBE0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3916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0588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0569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96440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0814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94060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51652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9096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0466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795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9468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3663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5477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0390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7912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487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6486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1D09CFF-A2EE-467E-B2FA-C79A969E2BB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9741DC4-792C-4942-AEB2-A5FB3377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3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2"/>
            <a:ext cx="9990840" cy="2677648"/>
          </a:xfrm>
        </p:spPr>
        <p:txBody>
          <a:bodyPr/>
          <a:lstStyle/>
          <a:p>
            <a:r>
              <a:rPr lang="en-US" sz="6000" dirty="0" smtClean="0"/>
              <a:t>The Power of Persuasion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78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Ethical Appeal </a:t>
            </a:r>
            <a:br>
              <a:rPr lang="en-US" sz="6000" dirty="0" smtClean="0"/>
            </a:br>
            <a:r>
              <a:rPr lang="en-US" sz="2400" dirty="0" smtClean="0"/>
              <a:t>(Appeal to Values)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Tries to gain moral support for a claim by linking the claim to a widely accepted value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Example</a:t>
            </a:r>
            <a:r>
              <a:rPr lang="en-US" sz="3200" dirty="0" smtClean="0"/>
              <a:t>: If you believe that every child deserves a good education, support the Great Minds Organization.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2211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Appeal to Fear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(Emotional Appeals)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Makes people feel as if their safety, security, or health is in danger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/>
              <a:t>Example</a:t>
            </a:r>
            <a:r>
              <a:rPr lang="en-US" sz="3200" dirty="0" smtClean="0"/>
              <a:t>: How clean are the hotel rooms you’re staying in?  You’ll be shocked by what our documentary reveals.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1349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Appeal to Pity</a:t>
            </a:r>
            <a:br>
              <a:rPr lang="en-US" sz="6000" dirty="0" smtClean="0"/>
            </a:br>
            <a:r>
              <a:rPr lang="en-US" sz="2400" dirty="0" smtClean="0"/>
              <a:t>(Emotional Appeals)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Taps into people’s compassion for others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Example</a:t>
            </a:r>
            <a:r>
              <a:rPr lang="en-US" sz="4000" dirty="0" smtClean="0"/>
              <a:t>: For the cost of one cup of coffee a day, you could save a life.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9407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98" y="973668"/>
            <a:ext cx="9938478" cy="706964"/>
          </a:xfrm>
        </p:spPr>
        <p:txBody>
          <a:bodyPr/>
          <a:lstStyle/>
          <a:p>
            <a:r>
              <a:rPr lang="en-US" dirty="0" smtClean="0"/>
              <a:t>Other tools used to persuade an audience: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Slogan</a:t>
            </a:r>
          </a:p>
          <a:p>
            <a:r>
              <a:rPr lang="en-US" sz="2800" b="1" dirty="0" smtClean="0"/>
              <a:t>Specific words, phrases, or images that are spoken or shown over and over again; consumers remember the phrases and associate them with the product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Glittering Generalities</a:t>
            </a:r>
          </a:p>
          <a:p>
            <a:r>
              <a:rPr lang="en-US" sz="2800" b="1" dirty="0" smtClean="0"/>
              <a:t>Use of vague words (such as patriotism and freedom) that bring to mind values people agree with; often provided with little or no concrete evidence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46879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98" y="973668"/>
            <a:ext cx="9938478" cy="706964"/>
          </a:xfrm>
        </p:spPr>
        <p:txBody>
          <a:bodyPr/>
          <a:lstStyle/>
          <a:p>
            <a:r>
              <a:rPr lang="en-US" dirty="0" smtClean="0"/>
              <a:t>Other tools used to persuade an audience: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Purr </a:t>
            </a:r>
            <a:r>
              <a:rPr lang="en-US" sz="2800" b="1" dirty="0" smtClean="0"/>
              <a:t>Words</a:t>
            </a:r>
          </a:p>
          <a:p>
            <a:r>
              <a:rPr lang="en-US" sz="2800" b="1" dirty="0" smtClean="0"/>
              <a:t>Words used that have positive connotations like “tasty,” “fresh,” or “sensational”; they make a product seem more desirable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Loaded Language</a:t>
            </a:r>
          </a:p>
          <a:p>
            <a:r>
              <a:rPr lang="en-US" sz="2800" b="1" dirty="0" smtClean="0"/>
              <a:t>Words used that have strongly positive OR negative connotations to stir people’s emotions</a:t>
            </a:r>
            <a:endParaRPr lang="en-US" sz="2800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89744" y="6019799"/>
            <a:ext cx="11422505" cy="6558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i="1" dirty="0" smtClean="0"/>
              <a:t>These both appeal to consumers’ emotions rather than their reason.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3399192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63602"/>
            <a:ext cx="9830203" cy="1299975"/>
          </a:xfrm>
        </p:spPr>
        <p:txBody>
          <a:bodyPr/>
          <a:lstStyle/>
          <a:p>
            <a:r>
              <a:rPr lang="en-US" sz="6000" dirty="0" smtClean="0"/>
              <a:t>Argument and Persuasion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763" y="2603500"/>
            <a:ext cx="10997514" cy="34163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Argument = a claim supported by reasons and evidence</a:t>
            </a:r>
          </a:p>
          <a:p>
            <a:r>
              <a:rPr lang="en-US" sz="4000" dirty="0" smtClean="0"/>
              <a:t>Sound arguments appeal to LOGIC, not EMOTIONS.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8981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027911" cy="1077554"/>
          </a:xfrm>
        </p:spPr>
        <p:txBody>
          <a:bodyPr/>
          <a:lstStyle/>
          <a:p>
            <a:r>
              <a:rPr lang="en-US" sz="6000" dirty="0" smtClean="0"/>
              <a:t>Elements of an Argument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 smtClean="0"/>
              <a:t>Claim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The writer’s position on a problem or issue.  The claim might be stated directly or indirectly.</a:t>
            </a:r>
          </a:p>
          <a:p>
            <a:r>
              <a:rPr lang="en-US" sz="2400" dirty="0" smtClean="0"/>
              <a:t>Direct: Vitamins are good for you.</a:t>
            </a:r>
          </a:p>
          <a:p>
            <a:r>
              <a:rPr lang="en-US" sz="2400" dirty="0" smtClean="0"/>
              <a:t>Indirect: Take your vitamins – feel the difference.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800" dirty="0" smtClean="0"/>
              <a:t>Support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reasons and evidence that back up the claim.</a:t>
            </a:r>
          </a:p>
          <a:p>
            <a:r>
              <a:rPr lang="en-US" sz="2400" b="1" dirty="0" smtClean="0"/>
              <a:t>Support can include facts, statistics, examples, and quotations from experts.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84780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94980"/>
            <a:ext cx="10027911" cy="737876"/>
          </a:xfrm>
        </p:spPr>
        <p:txBody>
          <a:bodyPr/>
          <a:lstStyle/>
          <a:p>
            <a:r>
              <a:rPr lang="en-US" sz="6000" dirty="0" smtClean="0"/>
              <a:t>Elements of an Argument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603500"/>
            <a:ext cx="5248591" cy="576262"/>
          </a:xfrm>
        </p:spPr>
        <p:txBody>
          <a:bodyPr/>
          <a:lstStyle/>
          <a:p>
            <a:r>
              <a:rPr lang="en-US" sz="3600" dirty="0" smtClean="0"/>
              <a:t>Opposing Viewpoint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3179762"/>
            <a:ext cx="4825158" cy="284003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Providing an example / detail that opposes your main argument</a:t>
            </a:r>
          </a:p>
          <a:p>
            <a:r>
              <a:rPr lang="en-US" sz="2400" dirty="0" smtClean="0"/>
              <a:t>This makes the reader consider another point of view, but is followed by a counterargument/rebuttal to further support your original argument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934811"/>
            <a:ext cx="5782991" cy="576262"/>
          </a:xfrm>
        </p:spPr>
        <p:txBody>
          <a:bodyPr/>
          <a:lstStyle/>
          <a:p>
            <a:r>
              <a:rPr lang="en-US" sz="3600" dirty="0" smtClean="0"/>
              <a:t>Counterargument / Rebuttal 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511073"/>
            <a:ext cx="4825159" cy="284003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Provides evidence explaining why the opposing viewpoint is invalid</a:t>
            </a:r>
          </a:p>
          <a:p>
            <a:r>
              <a:rPr lang="en-US" sz="2400" dirty="0" smtClean="0"/>
              <a:t>Further strengthens your original argument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4850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Persuasive Techniques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Appeals by Association</a:t>
            </a:r>
          </a:p>
          <a:p>
            <a:r>
              <a:rPr lang="en-US" sz="4000" b="1" dirty="0" smtClean="0"/>
              <a:t>Appeal to Values</a:t>
            </a:r>
          </a:p>
          <a:p>
            <a:r>
              <a:rPr lang="en-US" sz="4000" b="1" dirty="0" smtClean="0"/>
              <a:t>Emotional Appeals</a:t>
            </a:r>
          </a:p>
        </p:txBody>
      </p:sp>
    </p:spTree>
    <p:extLst>
      <p:ext uri="{BB962C8B-B14F-4D97-AF65-F5344CB8AC3E}">
        <p14:creationId xmlns:p14="http://schemas.microsoft.com/office/powerpoint/2010/main" val="1894950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Bandwagon Appeal</a:t>
            </a:r>
            <a:br>
              <a:rPr lang="en-US" sz="6000" dirty="0" smtClean="0"/>
            </a:br>
            <a:r>
              <a:rPr lang="en-US" sz="2400" dirty="0"/>
              <a:t>(Appeals by Association)</a:t>
            </a: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Taps into people’s desire to belong</a:t>
            </a:r>
            <a:r>
              <a:rPr lang="en-US" sz="4000" dirty="0" smtClean="0"/>
              <a:t>	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Example</a:t>
            </a:r>
            <a:r>
              <a:rPr lang="en-US" sz="3200" dirty="0" smtClean="0"/>
              <a:t>: Millions of teens have made City </a:t>
            </a:r>
            <a:r>
              <a:rPr lang="en-US" sz="3200" dirty="0" err="1" smtClean="0"/>
              <a:t>Jeanz</a:t>
            </a:r>
            <a:r>
              <a:rPr lang="en-US" sz="3200" dirty="0" smtClean="0"/>
              <a:t> part of their wardrobe.  What are you waiting for?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8920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Snob Appeal</a:t>
            </a:r>
            <a:br>
              <a:rPr lang="en-US" sz="6000" dirty="0" smtClean="0"/>
            </a:br>
            <a:r>
              <a:rPr lang="en-US" sz="2400" dirty="0"/>
              <a:t>(Appeals by Association)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Taps into people’s need to feel superior to others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Example</a:t>
            </a:r>
            <a:r>
              <a:rPr lang="en-US" sz="3600" dirty="0" smtClean="0"/>
              <a:t>: Join the Brookside Club for Seasoned Skiers – because you’re </a:t>
            </a:r>
            <a:r>
              <a:rPr lang="en-US" sz="3600" i="1" dirty="0" smtClean="0"/>
              <a:t>way beyond </a:t>
            </a:r>
            <a:r>
              <a:rPr lang="en-US" sz="3600" dirty="0" smtClean="0"/>
              <a:t>the beginner slopes.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1878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Testimonial</a:t>
            </a:r>
            <a:br>
              <a:rPr lang="en-US" sz="6000" dirty="0" smtClean="0"/>
            </a:br>
            <a:r>
              <a:rPr lang="en-US" sz="2400" dirty="0"/>
              <a:t>(Appeals by Association)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Relies on the backing of a celebrity, an expert, or a satisfied customer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/>
              <a:t>Example</a:t>
            </a:r>
            <a:r>
              <a:rPr lang="en-US" sz="3200" dirty="0" smtClean="0"/>
              <a:t>: As a supermodel, it’s important for me to have a great smile.  </a:t>
            </a:r>
            <a:r>
              <a:rPr lang="en-US" sz="3200" dirty="0" err="1" smtClean="0"/>
              <a:t>Brite</a:t>
            </a:r>
            <a:r>
              <a:rPr lang="en-US" sz="3200" dirty="0" smtClean="0"/>
              <a:t> Strips whiten your teeth without the wait.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0508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Transfer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(Appeals by Association)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Connects a product, a candidate, or a cause with a positive image or idea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Example</a:t>
            </a:r>
            <a:r>
              <a:rPr lang="en-US" sz="4000" dirty="0" smtClean="0"/>
              <a:t>: Vote for cleaner air.  Vote for Tony Leonard.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90306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525</TotalTime>
  <Words>518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The Power of Persuasion</vt:lpstr>
      <vt:lpstr>Argument and Persuasion</vt:lpstr>
      <vt:lpstr>Elements of an Argument</vt:lpstr>
      <vt:lpstr>Elements of an Argument (continued)</vt:lpstr>
      <vt:lpstr>Persuasive Techniques</vt:lpstr>
      <vt:lpstr>Bandwagon Appeal (Appeals by Association) </vt:lpstr>
      <vt:lpstr>Snob Appeal (Appeals by Association)</vt:lpstr>
      <vt:lpstr>Testimonial (Appeals by Association)</vt:lpstr>
      <vt:lpstr>Transfer (Appeals by Association)</vt:lpstr>
      <vt:lpstr>Ethical Appeal  (Appeal to Values)</vt:lpstr>
      <vt:lpstr>Appeal to Fear (Emotional Appeals)</vt:lpstr>
      <vt:lpstr>Appeal to Pity (Emotional Appeals)</vt:lpstr>
      <vt:lpstr>Other tools used to persuade an audience:</vt:lpstr>
      <vt:lpstr>Other tools used to persuade an audience:</vt:lpstr>
    </vt:vector>
  </TitlesOfParts>
  <Company>Hortonville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Persuasion</dc:title>
  <dc:creator>Alyson Newhouse</dc:creator>
  <cp:lastModifiedBy>Alyson Newhouse</cp:lastModifiedBy>
  <cp:revision>11</cp:revision>
  <cp:lastPrinted>2015-10-01T14:30:48Z</cp:lastPrinted>
  <dcterms:created xsi:type="dcterms:W3CDTF">2015-01-07T01:48:59Z</dcterms:created>
  <dcterms:modified xsi:type="dcterms:W3CDTF">2017-04-03T14:38:47Z</dcterms:modified>
</cp:coreProperties>
</file>